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71" r:id="rId10"/>
    <p:sldId id="263" r:id="rId11"/>
    <p:sldId id="270" r:id="rId12"/>
    <p:sldId id="278" r:id="rId13"/>
    <p:sldId id="264" r:id="rId14"/>
    <p:sldId id="265" r:id="rId15"/>
    <p:sldId id="267" r:id="rId16"/>
    <p:sldId id="268" r:id="rId17"/>
    <p:sldId id="272" r:id="rId18"/>
    <p:sldId id="274" r:id="rId19"/>
    <p:sldId id="273" r:id="rId20"/>
    <p:sldId id="275" r:id="rId21"/>
    <p:sldId id="269" r:id="rId22"/>
    <p:sldId id="277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176"/>
    <p:restoredTop sz="87669"/>
  </p:normalViewPr>
  <p:slideViewPr>
    <p:cSldViewPr snapToGrid="0" snapToObjects="1">
      <p:cViewPr varScale="1">
        <p:scale>
          <a:sx n="84" d="100"/>
          <a:sy n="84" d="100"/>
        </p:scale>
        <p:origin x="19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C65685-D248-ED49-98A7-F8603D65EEEF}" type="datetimeFigureOut">
              <a:rPr lang="en-US" smtClean="0"/>
              <a:t>2/9/16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A42D8-0F42-CC46-ACD1-8EDF58C63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4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404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Back to tuning a single </a:t>
            </a:r>
            <a:r>
              <a:rPr lang="en-US" dirty="0" err="1" smtClean="0"/>
              <a:t>XGBoost</a:t>
            </a:r>
            <a:r>
              <a:rPr lang="en-US" dirty="0" smtClean="0"/>
              <a:t> model to see how far off we were to begin with and then include the</a:t>
            </a:r>
            <a:r>
              <a:rPr lang="en-US" baseline="0" dirty="0" smtClean="0"/>
              <a:t> updated parameters back into the model (after all, I do want to win this competition and I can’t keep waiting a full day to see if my model building succeeded or not ;-)</a:t>
            </a:r>
          </a:p>
          <a:p>
            <a:endParaRPr lang="en-US" baseline="0" dirty="0" smtClean="0"/>
          </a:p>
          <a:p>
            <a:r>
              <a:rPr lang="en-US" baseline="0" dirty="0" smtClean="0"/>
              <a:t>Offset also adds about </a:t>
            </a:r>
            <a:r>
              <a:rPr lang="en-US" baseline="0" dirty="0" smtClean="0"/>
              <a:t>0.03 </a:t>
            </a:r>
            <a:r>
              <a:rPr lang="en-US" baseline="0" dirty="0" smtClean="0"/>
              <a:t>to the score, so let’s keep that in there! </a:t>
            </a:r>
            <a:r>
              <a:rPr lang="en-US" baseline="0" dirty="0" smtClean="0">
                <a:sym typeface="Wingdings"/>
              </a:rPr>
              <a:t>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86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Ok we tuned a handful of models</a:t>
            </a:r>
            <a:r>
              <a:rPr lang="is-IS" dirty="0" smtClean="0"/>
              <a:t>… let’s put them in the ensemble</a:t>
            </a:r>
            <a:r>
              <a:rPr lang="is-IS" baseline="0" dirty="0" smtClean="0"/>
              <a:t> and see what comes out the other end... </a:t>
            </a:r>
            <a:r>
              <a:rPr lang="en-US" baseline="0" dirty="0" smtClean="0"/>
              <a:t>A</a:t>
            </a:r>
            <a:r>
              <a:rPr lang="is-IS" baseline="0" dirty="0" smtClean="0"/>
              <a:t>ny better? Yes? No? Why?  Is there a better more automated way to do this?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98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Ah yes! There is a way to run all those models in one classifier (only runs on </a:t>
            </a:r>
            <a:r>
              <a:rPr lang="en-US" dirty="0" err="1" smtClean="0"/>
              <a:t>linux</a:t>
            </a:r>
            <a:r>
              <a:rPr lang="en-US" dirty="0" smtClean="0"/>
              <a:t>) </a:t>
            </a:r>
            <a:r>
              <a:rPr lang="is-IS" dirty="0" smtClean="0"/>
              <a:t>… With enough models, no need to tune – but</a:t>
            </a:r>
            <a:r>
              <a:rPr lang="is-IS" baseline="0" dirty="0" smtClean="0"/>
              <a:t> how many models are necessary?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02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Where I am now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964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Manual optimizations</a:t>
            </a:r>
            <a:r>
              <a:rPr lang="en-US" baseline="0" dirty="0" smtClean="0"/>
              <a:t> of order, initial guesses, binning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11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Where I am now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43754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Animate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2871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note on insurance and risk</a:t>
            </a:r>
            <a:r>
              <a:rPr lang="is-IS" dirty="0" smtClean="0"/>
              <a:t>… if it can be predicted with great accuracy, what happens when that information can be given to the individual rather than being held by insurance provider? </a:t>
            </a:r>
            <a:r>
              <a:rPr lang="en-US" dirty="0" smtClean="0"/>
              <a:t>M</a:t>
            </a:r>
            <a:r>
              <a:rPr lang="is-IS" dirty="0" smtClean="0"/>
              <a:t>ore tuned need for insurance rather than blanket needs? </a:t>
            </a:r>
            <a:r>
              <a:rPr lang="en-US" dirty="0" smtClean="0"/>
              <a:t>C</a:t>
            </a:r>
            <a:r>
              <a:rPr lang="is-IS" dirty="0" smtClean="0"/>
              <a:t>ost savings?</a:t>
            </a:r>
          </a:p>
          <a:p>
            <a:endParaRPr lang="is-IS" dirty="0" smtClean="0"/>
          </a:p>
          <a:p>
            <a:r>
              <a:rPr lang="en-US" dirty="0" smtClean="0"/>
              <a:t>E</a:t>
            </a:r>
            <a:r>
              <a:rPr lang="is-IS" dirty="0" smtClean="0"/>
              <a:t>mploy neural</a:t>
            </a:r>
            <a:r>
              <a:rPr lang="is-IS" baseline="0" dirty="0" smtClean="0"/>
              <a:t> networks? / post results?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985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97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933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Multilabel</a:t>
            </a:r>
            <a:r>
              <a:rPr lang="en-US" baseline="0" dirty="0" smtClean="0"/>
              <a:t> output is tough with 8 categories so regression approach is applied</a:t>
            </a:r>
            <a:r>
              <a:rPr lang="is-IS" baseline="0" dirty="0" smtClean="0"/>
              <a:t>… creating a problem over how to optimize the cut points for the predicted data set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720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Potential</a:t>
            </a:r>
            <a:r>
              <a:rPr lang="en-US" baseline="0" dirty="0" smtClean="0"/>
              <a:t> trouble in classifying 3 and 4 but still have fairly high counts of each</a:t>
            </a:r>
            <a:r>
              <a:rPr lang="is-IS" baseline="0" dirty="0" smtClean="0"/>
              <a:t>…. </a:t>
            </a:r>
            <a:r>
              <a:rPr lang="en-US" baseline="0" dirty="0" smtClean="0"/>
              <a:t>M</a:t>
            </a:r>
            <a:r>
              <a:rPr lang="is-IS" baseline="0" dirty="0" smtClean="0"/>
              <a:t>ulticlass classification? Regression with optimized cut points?</a:t>
            </a:r>
          </a:p>
          <a:p>
            <a:endParaRPr lang="is-IS" baseline="0" dirty="0" smtClean="0"/>
          </a:p>
          <a:p>
            <a:r>
              <a:rPr lang="is-IS" baseline="0" dirty="0" smtClean="0"/>
              <a:t>Some vars have loads of NaNs but unclear if those have an effect on the results or not given such few data points in those bins.... </a:t>
            </a:r>
            <a:r>
              <a:rPr lang="en-US" baseline="0" dirty="0" smtClean="0"/>
              <a:t>T</a:t>
            </a:r>
            <a:r>
              <a:rPr lang="is-IS" baseline="0" dirty="0" smtClean="0"/>
              <a:t>aking them out of the baseline model did not alter the results so they are left in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7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Animate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112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learn more about </a:t>
            </a:r>
            <a:r>
              <a:rPr lang="en-US" dirty="0" err="1" smtClean="0"/>
              <a:t>xgboost</a:t>
            </a:r>
            <a:r>
              <a:rPr lang="en-US" dirty="0" smtClean="0"/>
              <a:t> on their </a:t>
            </a:r>
            <a:r>
              <a:rPr lang="en-US" dirty="0" err="1" smtClean="0"/>
              <a:t>github</a:t>
            </a:r>
            <a:r>
              <a:rPr lang="en-US" dirty="0" smtClean="0"/>
              <a:t> page and by playing</a:t>
            </a:r>
            <a:r>
              <a:rPr lang="en-US" baseline="0" dirty="0" smtClean="0"/>
              <a:t> around with 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390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reasons for these models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4771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2051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Trouble in computation time</a:t>
            </a:r>
            <a:r>
              <a:rPr lang="is-IS" dirty="0" smtClean="0"/>
              <a:t>… high time cost (&gt;24 hours to run)... </a:t>
            </a:r>
            <a:r>
              <a:rPr lang="en-US" dirty="0" smtClean="0"/>
              <a:t>G</a:t>
            </a:r>
            <a:r>
              <a:rPr lang="is-IS" dirty="0" smtClean="0"/>
              <a:t>et about the</a:t>
            </a:r>
            <a:r>
              <a:rPr lang="is-IS" baseline="0" dirty="0" smtClean="0"/>
              <a:t> </a:t>
            </a:r>
            <a:r>
              <a:rPr lang="is-IS" dirty="0" smtClean="0"/>
              <a:t>same result as i did with</a:t>
            </a:r>
            <a:r>
              <a:rPr lang="is-IS" baseline="0" dirty="0" smtClean="0"/>
              <a:t> the single model (~0.665)</a:t>
            </a:r>
            <a:endParaRPr lang="is-IS" dirty="0" smtClean="0"/>
          </a:p>
          <a:p>
            <a:r>
              <a:rPr lang="is-IS" dirty="0" smtClean="0"/>
              <a:t>Interested</a:t>
            </a:r>
            <a:r>
              <a:rPr lang="is-IS" baseline="0" dirty="0" smtClean="0"/>
              <a:t> in testing a model selection method by which individual models are tested against one another and highly uncorrelated models and models that give high scores are included... </a:t>
            </a:r>
            <a:r>
              <a:rPr lang="en-US" baseline="0" dirty="0" smtClean="0"/>
              <a:t>M</a:t>
            </a:r>
            <a:r>
              <a:rPr lang="is-IS" baseline="0" dirty="0" smtClean="0"/>
              <a:t>odels themselves are selected at random from a bucket of models... </a:t>
            </a:r>
            <a:r>
              <a:rPr lang="en-US" baseline="0" dirty="0" smtClean="0"/>
              <a:t>H</a:t>
            </a:r>
            <a:r>
              <a:rPr lang="is-IS" baseline="0" dirty="0" smtClean="0"/>
              <a:t>aven’t gotten there yet and there is a reason... </a:t>
            </a:r>
            <a:r>
              <a:rPr lang="en-US" baseline="0" dirty="0" smtClean="0"/>
              <a:t>B</a:t>
            </a:r>
            <a:r>
              <a:rPr lang="is-IS" baseline="0" dirty="0" smtClean="0"/>
              <a:t>ut we’ll get to that in a second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1A42D8-0F42-CC46-ACD1-8EDF58C63DA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584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2/9/16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2/9/16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3C633830-2244-49AE-BC4A-47F415C177C6}" type="datetimeFigureOut">
              <a:rPr lang="en-US" dirty="0"/>
              <a:t>2/9/16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2/9/16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C633830-2244-49AE-BC4A-47F415C177C6}" type="datetimeFigureOut">
              <a:rPr lang="en-US" dirty="0"/>
              <a:pPr/>
              <a:t>2/9/16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2/9/16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2/9/16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2/9/16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2/9/16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2/9/16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33830-2244-49AE-BC4A-47F415C177C6}" type="datetimeFigureOut">
              <a:rPr lang="en-US" dirty="0"/>
              <a:t>2/9/16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27A5A-7290-4DE1-BA94-4BE8A8E57DC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3C633830-2244-49AE-BC4A-47F415C177C6}" type="datetimeFigureOut">
              <a:rPr lang="en-US" dirty="0"/>
              <a:pPr/>
              <a:t>2/9/16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2AC27A5A-7290-4DE1-BA94-4BE8A8E57DCF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ustinstansbury/stacked_generalization" TargetMode="Externa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Prudential life insurance risk model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3" y="5123329"/>
            <a:ext cx="10838627" cy="153296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A </a:t>
            </a:r>
            <a:r>
              <a:rPr lang="en-US" dirty="0" err="1"/>
              <a:t>K</a:t>
            </a:r>
            <a:r>
              <a:rPr lang="en-US" dirty="0" err="1" smtClean="0"/>
              <a:t>aggle</a:t>
            </a:r>
            <a:r>
              <a:rPr lang="en-US" dirty="0" smtClean="0"/>
              <a:t> competition for GA – PT Data Science </a:t>
            </a:r>
            <a:r>
              <a:rPr lang="uk-UA" dirty="0" smtClean="0"/>
              <a:t>’</a:t>
            </a:r>
            <a:r>
              <a:rPr lang="en-US" dirty="0" smtClean="0"/>
              <a:t>15-’16</a:t>
            </a:r>
          </a:p>
          <a:p>
            <a:r>
              <a:rPr lang="en-US" sz="2800" dirty="0" smtClean="0"/>
              <a:t>							       Patrick Kennedy – 2.15.16</a:t>
            </a:r>
          </a:p>
          <a:p>
            <a:r>
              <a:rPr lang="en-US" sz="2800" dirty="0" smtClean="0"/>
              <a:t>						   </a:t>
            </a:r>
            <a:r>
              <a:rPr lang="en-US" sz="2800" dirty="0" err="1" smtClean="0"/>
              <a:t>patrick@structuredmotivation.com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1338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MOAR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one is good, how about 29</a:t>
            </a:r>
            <a:r>
              <a:rPr lang="en-US" dirty="0" smtClean="0"/>
              <a:t>?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578815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078" y="2502642"/>
            <a:ext cx="4127221" cy="21181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993" y="1067053"/>
            <a:ext cx="5755607" cy="498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57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55691" y="1116110"/>
            <a:ext cx="104913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Model 1</a:t>
            </a:r>
          </a:p>
          <a:p>
            <a:r>
              <a:rPr lang="en-US" dirty="0" smtClean="0"/>
              <a:t>Model 2</a:t>
            </a:r>
          </a:p>
          <a:p>
            <a:r>
              <a:rPr lang="en-US" dirty="0" smtClean="0"/>
              <a:t>Model 3</a:t>
            </a:r>
          </a:p>
          <a:p>
            <a:r>
              <a:rPr lang="en-US" dirty="0" smtClean="0"/>
              <a:t>Model 4</a:t>
            </a:r>
          </a:p>
          <a:p>
            <a:r>
              <a:rPr lang="is-IS" dirty="0" smtClean="0"/>
              <a:t>…</a:t>
            </a:r>
          </a:p>
          <a:p>
            <a:r>
              <a:rPr lang="is-IS" dirty="0" smtClean="0"/>
              <a:t>Model 27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755647" y="632016"/>
            <a:ext cx="1353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smtClean="0"/>
              <a:t>Level 1</a:t>
            </a:r>
            <a:endParaRPr lang="en-US" sz="32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4020667" y="632016"/>
            <a:ext cx="1378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 smtClean="0"/>
              <a:t>Level 2</a:t>
            </a:r>
            <a:endParaRPr lang="en-US" sz="3200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6347858" y="632016"/>
            <a:ext cx="13547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 smtClean="0"/>
              <a:t>Level 3</a:t>
            </a:r>
            <a:endParaRPr lang="en-US" sz="3200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4139946" y="1317816"/>
            <a:ext cx="1025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XGBoost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139946" y="1969483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AdaBoost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20912" y="1673892"/>
            <a:ext cx="196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Train / Apply </a:t>
            </a:r>
            <a:r>
              <a:rPr lang="en-US" dirty="0" smtClean="0"/>
              <a:t>offset</a:t>
            </a:r>
            <a:endParaRPr lang="en-US" dirty="0"/>
          </a:p>
        </p:txBody>
      </p:sp>
      <p:cxnSp>
        <p:nvCxnSpPr>
          <p:cNvPr id="13" name="Straight Arrow Connector 12"/>
          <p:cNvCxnSpPr>
            <a:endCxn id="9" idx="1"/>
          </p:cNvCxnSpPr>
          <p:nvPr/>
        </p:nvCxnSpPr>
        <p:spPr>
          <a:xfrm>
            <a:off x="2904824" y="1317816"/>
            <a:ext cx="1235122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9" idx="1"/>
          </p:cNvCxnSpPr>
          <p:nvPr/>
        </p:nvCxnSpPr>
        <p:spPr>
          <a:xfrm flipV="1">
            <a:off x="2904824" y="1502482"/>
            <a:ext cx="1235122" cy="50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9" idx="1"/>
          </p:cNvCxnSpPr>
          <p:nvPr/>
        </p:nvCxnSpPr>
        <p:spPr>
          <a:xfrm flipV="1">
            <a:off x="2904824" y="1502482"/>
            <a:ext cx="1235122" cy="332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9" idx="1"/>
          </p:cNvCxnSpPr>
          <p:nvPr/>
        </p:nvCxnSpPr>
        <p:spPr>
          <a:xfrm flipV="1">
            <a:off x="2904824" y="1502482"/>
            <a:ext cx="1235122" cy="614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9" idx="1"/>
          </p:cNvCxnSpPr>
          <p:nvPr/>
        </p:nvCxnSpPr>
        <p:spPr>
          <a:xfrm flipV="1">
            <a:off x="2904824" y="1502482"/>
            <a:ext cx="1235122" cy="1183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10" idx="1"/>
          </p:cNvCxnSpPr>
          <p:nvPr/>
        </p:nvCxnSpPr>
        <p:spPr>
          <a:xfrm>
            <a:off x="2904824" y="1317816"/>
            <a:ext cx="1235122" cy="836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0" idx="1"/>
          </p:cNvCxnSpPr>
          <p:nvPr/>
        </p:nvCxnSpPr>
        <p:spPr>
          <a:xfrm>
            <a:off x="2904824" y="1575106"/>
            <a:ext cx="1235122" cy="579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endCxn id="10" idx="1"/>
          </p:cNvCxnSpPr>
          <p:nvPr/>
        </p:nvCxnSpPr>
        <p:spPr>
          <a:xfrm>
            <a:off x="2904824" y="1850149"/>
            <a:ext cx="1235122" cy="3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10" idx="1"/>
          </p:cNvCxnSpPr>
          <p:nvPr/>
        </p:nvCxnSpPr>
        <p:spPr>
          <a:xfrm>
            <a:off x="2904824" y="2127148"/>
            <a:ext cx="1235122" cy="27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10" idx="1"/>
          </p:cNvCxnSpPr>
          <p:nvPr/>
        </p:nvCxnSpPr>
        <p:spPr>
          <a:xfrm flipV="1">
            <a:off x="2904824" y="2154149"/>
            <a:ext cx="1235122" cy="514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8660623" y="632016"/>
            <a:ext cx="13804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 smtClean="0"/>
              <a:t>Level 4</a:t>
            </a:r>
            <a:endParaRPr lang="en-US" sz="3200" u="sng" dirty="0"/>
          </a:p>
        </p:txBody>
      </p:sp>
      <p:sp>
        <p:nvSpPr>
          <p:cNvPr id="33" name="TextBox 32"/>
          <p:cNvSpPr txBox="1"/>
          <p:nvPr/>
        </p:nvSpPr>
        <p:spPr>
          <a:xfrm>
            <a:off x="6269038" y="1535392"/>
            <a:ext cx="1257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Weighted </a:t>
            </a:r>
          </a:p>
          <a:p>
            <a:pPr algn="ctr"/>
            <a:r>
              <a:rPr lang="en-US" dirty="0" smtClean="0"/>
              <a:t>Predictions</a:t>
            </a:r>
            <a:endParaRPr lang="en-US" dirty="0"/>
          </a:p>
        </p:txBody>
      </p:sp>
      <p:cxnSp>
        <p:nvCxnSpPr>
          <p:cNvPr id="34" name="Straight Arrow Connector 33"/>
          <p:cNvCxnSpPr>
            <a:endCxn id="33" idx="1"/>
          </p:cNvCxnSpPr>
          <p:nvPr/>
        </p:nvCxnSpPr>
        <p:spPr>
          <a:xfrm>
            <a:off x="5189079" y="1421147"/>
            <a:ext cx="1079959" cy="437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endCxn id="33" idx="1"/>
          </p:cNvCxnSpPr>
          <p:nvPr/>
        </p:nvCxnSpPr>
        <p:spPr>
          <a:xfrm flipV="1">
            <a:off x="5189079" y="1858558"/>
            <a:ext cx="1079959" cy="20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3" idx="3"/>
            <a:endCxn id="11" idx="1"/>
          </p:cNvCxnSpPr>
          <p:nvPr/>
        </p:nvCxnSpPr>
        <p:spPr>
          <a:xfrm>
            <a:off x="7526113" y="1858558"/>
            <a:ext cx="7947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85800" y="3260901"/>
            <a:ext cx="1074044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Stacking: </a:t>
            </a:r>
            <a:r>
              <a:rPr lang="en-US" i="1" dirty="0"/>
              <a:t>[...] stacked generalization is a means of non-linearly combining generalizers to make a new generalizer, </a:t>
            </a:r>
            <a:endParaRPr lang="en-US" i="1" dirty="0" smtClean="0"/>
          </a:p>
          <a:p>
            <a:r>
              <a:rPr lang="en-US" i="1" dirty="0"/>
              <a:t>	</a:t>
            </a:r>
            <a:r>
              <a:rPr lang="en-US" i="1" dirty="0" smtClean="0"/>
              <a:t>	to </a:t>
            </a:r>
            <a:r>
              <a:rPr lang="en-US" i="1" dirty="0"/>
              <a:t>try to optimally integrate what each of the original generalizers has to say about the learning set. </a:t>
            </a:r>
            <a:endParaRPr lang="en-US" i="1" dirty="0" smtClean="0"/>
          </a:p>
          <a:p>
            <a:r>
              <a:rPr lang="en-US" i="1" dirty="0"/>
              <a:t>	</a:t>
            </a:r>
            <a:r>
              <a:rPr lang="en-US" i="1" dirty="0" smtClean="0"/>
              <a:t>	The </a:t>
            </a:r>
            <a:r>
              <a:rPr lang="en-US" i="1" dirty="0"/>
              <a:t>more each generalizer has to say (which isn’t duplicated in what the other generalizer’s have to say), </a:t>
            </a:r>
            <a:endParaRPr lang="en-US" i="1" dirty="0" smtClean="0"/>
          </a:p>
          <a:p>
            <a:r>
              <a:rPr lang="en-US" i="1" dirty="0"/>
              <a:t>	</a:t>
            </a:r>
            <a:r>
              <a:rPr lang="en-US" i="1" dirty="0" smtClean="0"/>
              <a:t>	the </a:t>
            </a:r>
            <a:r>
              <a:rPr lang="en-US" i="1" dirty="0"/>
              <a:t>better the resultant stacked generalization. </a:t>
            </a:r>
            <a:r>
              <a:rPr lang="en-US" dirty="0" err="1"/>
              <a:t>Wolpert</a:t>
            </a:r>
            <a:r>
              <a:rPr lang="en-US" dirty="0"/>
              <a:t> (1992) Stacked Generalization</a:t>
            </a:r>
            <a:r>
              <a:rPr lang="en-US" dirty="0" smtClean="0"/>
              <a:t> </a:t>
            </a:r>
          </a:p>
          <a:p>
            <a:endParaRPr lang="en-US" dirty="0"/>
          </a:p>
          <a:p>
            <a:pPr fontAlgn="base"/>
            <a:r>
              <a:rPr lang="en-US" dirty="0" smtClean="0"/>
              <a:t>Blending:  </a:t>
            </a:r>
            <a:r>
              <a:rPr lang="en-US" i="1" dirty="0" smtClean="0"/>
              <a:t>A </a:t>
            </a:r>
            <a:r>
              <a:rPr lang="en-US" i="1" dirty="0"/>
              <a:t>word introduced by the Netflix winners. It is very close to stacked generalization, </a:t>
            </a:r>
            <a:endParaRPr lang="en-US" i="1" dirty="0" smtClean="0"/>
          </a:p>
          <a:p>
            <a:pPr fontAlgn="base"/>
            <a:r>
              <a:rPr lang="en-US" i="1" dirty="0"/>
              <a:t>	</a:t>
            </a:r>
            <a:r>
              <a:rPr lang="en-US" i="1" dirty="0" smtClean="0"/>
              <a:t>	but </a:t>
            </a:r>
            <a:r>
              <a:rPr lang="en-US" i="1" dirty="0"/>
              <a:t>a bit simpler and less risk of an information leak. Some researchers use “stacked </a:t>
            </a:r>
            <a:r>
              <a:rPr lang="en-US" i="1" dirty="0" err="1"/>
              <a:t>ensembling</a:t>
            </a:r>
            <a:r>
              <a:rPr lang="en-US" i="1" dirty="0"/>
              <a:t>” </a:t>
            </a:r>
            <a:endParaRPr lang="en-US" i="1" dirty="0" smtClean="0"/>
          </a:p>
          <a:p>
            <a:pPr fontAlgn="base"/>
            <a:r>
              <a:rPr lang="en-US" i="1" dirty="0"/>
              <a:t>	</a:t>
            </a:r>
            <a:r>
              <a:rPr lang="en-US" i="1" dirty="0" smtClean="0"/>
              <a:t>	and </a:t>
            </a:r>
            <a:r>
              <a:rPr lang="en-US" i="1" dirty="0"/>
              <a:t>“blending” interchangeably</a:t>
            </a:r>
            <a:r>
              <a:rPr lang="en-US" i="1" dirty="0" smtClean="0"/>
              <a:t>.  With </a:t>
            </a:r>
            <a:r>
              <a:rPr lang="en-US" i="1" dirty="0"/>
              <a:t>blending, instead of creating out-of-fold predictions for </a:t>
            </a:r>
            <a:endParaRPr lang="en-US" i="1" dirty="0" smtClean="0"/>
          </a:p>
          <a:p>
            <a:pPr fontAlgn="base"/>
            <a:r>
              <a:rPr lang="en-US" i="1" dirty="0"/>
              <a:t>	</a:t>
            </a:r>
            <a:r>
              <a:rPr lang="en-US" i="1" dirty="0" smtClean="0"/>
              <a:t>	the </a:t>
            </a:r>
            <a:r>
              <a:rPr lang="en-US" i="1" dirty="0"/>
              <a:t>train set, you create a small holdout set of say 10% of the train set. The stacker model then </a:t>
            </a:r>
            <a:endParaRPr lang="en-US" i="1" dirty="0" smtClean="0"/>
          </a:p>
          <a:p>
            <a:pPr fontAlgn="base"/>
            <a:r>
              <a:rPr lang="en-US" i="1" dirty="0"/>
              <a:t>	</a:t>
            </a:r>
            <a:r>
              <a:rPr lang="en-US" i="1" dirty="0" smtClean="0"/>
              <a:t>	trains </a:t>
            </a:r>
            <a:r>
              <a:rPr lang="en-US" i="1" dirty="0"/>
              <a:t>on this holdout set only.   </a:t>
            </a:r>
            <a:r>
              <a:rPr lang="en-US" dirty="0"/>
              <a:t>(http://</a:t>
            </a:r>
            <a:r>
              <a:rPr lang="en-US" dirty="0" err="1"/>
              <a:t>mlwave.com</a:t>
            </a:r>
            <a:r>
              <a:rPr lang="en-US" dirty="0"/>
              <a:t>/</a:t>
            </a:r>
            <a:r>
              <a:rPr lang="en-US" dirty="0" err="1"/>
              <a:t>kaggle</a:t>
            </a:r>
            <a:r>
              <a:rPr lang="en-US" dirty="0"/>
              <a:t>-</a:t>
            </a:r>
            <a:r>
              <a:rPr lang="en-US" dirty="0" err="1"/>
              <a:t>ensembling</a:t>
            </a:r>
            <a:r>
              <a:rPr lang="en-US" dirty="0"/>
              <a:t>-guide</a:t>
            </a:r>
            <a:r>
              <a:rPr lang="en-US" dirty="0" smtClean="0"/>
              <a:t>/)</a:t>
            </a:r>
            <a:endParaRPr lang="en-US" dirty="0"/>
          </a:p>
          <a:p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0" y="6600497"/>
            <a:ext cx="642823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9843251" y="591671"/>
            <a:ext cx="618565" cy="228959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829800" y="2985716"/>
            <a:ext cx="618565" cy="860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 rot="5400000">
            <a:off x="9469451" y="1243235"/>
            <a:ext cx="136616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TRAIN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 rot="5400000">
            <a:off x="9791871" y="3230885"/>
            <a:ext cx="69442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TEST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 rot="5400000">
            <a:off x="9922342" y="2381920"/>
            <a:ext cx="460382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CV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9843251" y="2201716"/>
            <a:ext cx="61856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586431" y="1261707"/>
            <a:ext cx="151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 Train Model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0586431" y="2360210"/>
            <a:ext cx="1405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2. Predict CV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0533756" y="3177097"/>
            <a:ext cx="1510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 Predict Test</a:t>
            </a:r>
            <a:endParaRPr lang="en-US" dirty="0"/>
          </a:p>
        </p:txBody>
      </p:sp>
      <p:sp>
        <p:nvSpPr>
          <p:cNvPr id="16" name="U-Turn Arrow 15"/>
          <p:cNvSpPr/>
          <p:nvPr/>
        </p:nvSpPr>
        <p:spPr>
          <a:xfrm>
            <a:off x="10018062" y="4975408"/>
            <a:ext cx="309281" cy="295836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U-Turn Arrow 17"/>
          <p:cNvSpPr/>
          <p:nvPr/>
        </p:nvSpPr>
        <p:spPr>
          <a:xfrm flipH="1" flipV="1">
            <a:off x="9974583" y="5214330"/>
            <a:ext cx="309286" cy="282387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764684" y="5056297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  <a:r>
              <a:rPr lang="en-US" dirty="0" smtClean="0"/>
              <a:t>. Iterate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8085913" y="4084781"/>
            <a:ext cx="41735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4. CV predictions become new train set</a:t>
            </a:r>
          </a:p>
          <a:p>
            <a:r>
              <a:rPr lang="en-US" dirty="0" smtClean="0"/>
              <a:t>Avg. test predictions become new test set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42047" y="321698"/>
            <a:ext cx="2814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d</a:t>
            </a:r>
            <a:r>
              <a:rPr lang="en-US" b="1" i="1" dirty="0" smtClean="0"/>
              <a:t>o this for each classifier</a:t>
            </a:r>
            <a:r>
              <a:rPr lang="is-IS" b="1" i="1" dirty="0" smtClean="0"/>
              <a:t>…</a:t>
            </a:r>
            <a:endParaRPr lang="en-US" b="1" i="1" dirty="0"/>
          </a:p>
        </p:txBody>
      </p:sp>
      <p:sp>
        <p:nvSpPr>
          <p:cNvPr id="22" name="TextBox 21"/>
          <p:cNvSpPr txBox="1"/>
          <p:nvPr/>
        </p:nvSpPr>
        <p:spPr>
          <a:xfrm>
            <a:off x="537882" y="6185648"/>
            <a:ext cx="10922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Or you can use 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[</a:t>
            </a:r>
            <a:r>
              <a:rPr lang="en-US" dirty="0" err="1" smtClean="0">
                <a:latin typeface="Courier" charset="0"/>
                <a:ea typeface="Courier" charset="0"/>
                <a:cs typeface="Courier" charset="0"/>
              </a:rPr>
              <a:t>stacked_generalization</a:t>
            </a:r>
            <a:r>
              <a:rPr lang="en-US" dirty="0" smtClean="0">
                <a:latin typeface="Courier" charset="0"/>
                <a:ea typeface="Courier" charset="0"/>
                <a:cs typeface="Courier" charset="0"/>
              </a:rPr>
              <a:t>]</a:t>
            </a:r>
            <a:r>
              <a:rPr lang="en-US" dirty="0" smtClean="0">
                <a:ea typeface="Courier" charset="0"/>
                <a:cs typeface="Courier" charset="0"/>
              </a:rPr>
              <a:t> @ </a:t>
            </a:r>
            <a:r>
              <a:rPr lang="en-US" dirty="0" smtClean="0">
                <a:ea typeface="Courier" charset="0"/>
                <a:cs typeface="Courier" charset="0"/>
                <a:hlinkClick r:id="rId3"/>
              </a:rPr>
              <a:t>https</a:t>
            </a:r>
            <a:r>
              <a:rPr lang="en-US" dirty="0">
                <a:ea typeface="Courier" charset="0"/>
                <a:cs typeface="Courier" charset="0"/>
                <a:hlinkClick r:id="rId3"/>
              </a:rPr>
              <a:t>://</a:t>
            </a:r>
            <a:r>
              <a:rPr lang="en-US" dirty="0" smtClean="0">
                <a:ea typeface="Courier" charset="0"/>
                <a:cs typeface="Courier" charset="0"/>
                <a:hlinkClick r:id="rId3"/>
              </a:rPr>
              <a:t>github.com/dustinstansbury/stacked_generalization</a:t>
            </a:r>
            <a:endParaRPr lang="en-US" dirty="0" smtClean="0">
              <a:ea typeface="Courier" charset="0"/>
              <a:cs typeface="Courier" charset="0"/>
            </a:endParaRPr>
          </a:p>
          <a:p>
            <a:r>
              <a:rPr lang="en-US" dirty="0" smtClean="0">
                <a:ea typeface="Courier" charset="0"/>
                <a:cs typeface="Courier" charset="0"/>
              </a:rPr>
              <a:t>and do this automatically – and </a:t>
            </a:r>
            <a:r>
              <a:rPr lang="en-US" i="1" dirty="0" smtClean="0">
                <a:ea typeface="Courier" charset="0"/>
                <a:cs typeface="Courier" charset="0"/>
              </a:rPr>
              <a:t>a lot</a:t>
            </a:r>
            <a:r>
              <a:rPr lang="en-US" dirty="0" smtClean="0">
                <a:ea typeface="Courier" charset="0"/>
                <a:cs typeface="Courier" charset="0"/>
              </a:rPr>
              <a:t> faster!</a:t>
            </a:r>
            <a:endParaRPr lang="en-US" dirty="0">
              <a:ea typeface="Courier" charset="0"/>
              <a:cs typeface="Courier" charset="0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99" y="623795"/>
            <a:ext cx="6438900" cy="554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8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Stay tuned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394255"/>
            <a:ext cx="6248398" cy="5655156"/>
          </a:xfrm>
        </p:spPr>
        <p:txBody>
          <a:bodyPr/>
          <a:lstStyle/>
          <a:p>
            <a:r>
              <a:rPr lang="en-US" dirty="0" smtClean="0"/>
              <a:t>Grid </a:t>
            </a:r>
            <a:r>
              <a:rPr lang="en-US" dirty="0" smtClean="0"/>
              <a:t>search, </a:t>
            </a:r>
            <a:r>
              <a:rPr lang="en-US" dirty="0" smtClean="0"/>
              <a:t>Random </a:t>
            </a:r>
            <a:r>
              <a:rPr lang="en-US" dirty="0" smtClean="0"/>
              <a:t>search</a:t>
            </a:r>
            <a:endParaRPr lang="en-US" dirty="0" smtClean="0"/>
          </a:p>
          <a:p>
            <a:r>
              <a:rPr lang="en-US" dirty="0" err="1" smtClean="0"/>
              <a:t>hyperopt</a:t>
            </a:r>
            <a:r>
              <a:rPr lang="en-US" dirty="0" smtClean="0"/>
              <a:t> &amp; </a:t>
            </a:r>
            <a:r>
              <a:rPr lang="en-US" dirty="0" err="1" smtClean="0"/>
              <a:t>BayesOpt</a:t>
            </a:r>
            <a:r>
              <a:rPr lang="en-US" dirty="0" smtClean="0"/>
              <a:t> 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1800" dirty="0" smtClean="0"/>
              <a:t>(others: MOE, spearmint require </a:t>
            </a:r>
            <a:r>
              <a:rPr lang="en-US" sz="1800" dirty="0" err="1" smtClean="0"/>
              <a:t>mongodb</a:t>
            </a:r>
            <a:r>
              <a:rPr lang="en-US" sz="1800" dirty="0" smtClean="0"/>
              <a:t> instance)</a:t>
            </a:r>
          </a:p>
          <a:p>
            <a:endParaRPr lang="en-US" dirty="0" smtClean="0"/>
          </a:p>
          <a:p>
            <a:r>
              <a:rPr lang="en-US" dirty="0" smtClean="0"/>
              <a:t>Note</a:t>
            </a:r>
            <a:r>
              <a:rPr lang="en-US" dirty="0" smtClean="0"/>
              <a:t>: </a:t>
            </a:r>
            <a:r>
              <a:rPr lang="en-US" dirty="0" err="1"/>
              <a:t>h</a:t>
            </a:r>
            <a:r>
              <a:rPr lang="en-US" dirty="0" err="1" smtClean="0"/>
              <a:t>yperopt</a:t>
            </a:r>
            <a:r>
              <a:rPr lang="en-US" dirty="0" smtClean="0"/>
              <a:t> </a:t>
            </a:r>
            <a:r>
              <a:rPr lang="en-US" dirty="0" smtClean="0"/>
              <a:t>also has the ability to select preprocessing and classifiers too </a:t>
            </a:r>
            <a:r>
              <a:rPr lang="is-IS" dirty="0" smtClean="0"/>
              <a:t>… pretty cool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706831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640" y="2125982"/>
            <a:ext cx="4340877" cy="2875200"/>
          </a:xfrm>
          <a:prstGeom prst="rect">
            <a:avLst/>
          </a:prstGeom>
        </p:spPr>
      </p:pic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37771"/>
              </p:ext>
            </p:extLst>
          </p:nvPr>
        </p:nvGraphicFramePr>
        <p:xfrm>
          <a:off x="5474446" y="3864756"/>
          <a:ext cx="5175623" cy="184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7236"/>
                <a:gridCol w="1319192"/>
                <a:gridCol w="1249195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Method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GridSearchCV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n/a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Too long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RandomizedSearchCV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0.473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24.4</a:t>
                      </a:r>
                      <a:r>
                        <a:rPr lang="en-US" baseline="0" dirty="0" smtClean="0"/>
                        <a:t> hours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Hyperopt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 hours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BayesOpt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62 minutes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5474446" y="5675781"/>
            <a:ext cx="3771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s</a:t>
            </a:r>
            <a:r>
              <a:rPr lang="en-US" i="1" dirty="0" smtClean="0"/>
              <a:t>cores for single </a:t>
            </a:r>
            <a:r>
              <a:rPr lang="en-US" i="1" dirty="0" err="1" smtClean="0"/>
              <a:t>XGBRegressor</a:t>
            </a:r>
            <a:r>
              <a:rPr lang="en-US" i="1" dirty="0" smtClean="0"/>
              <a:t> model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47948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 to my models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Trying new </a:t>
            </a:r>
            <a:r>
              <a:rPr lang="en-US" dirty="0" err="1" smtClean="0"/>
              <a:t>params</a:t>
            </a:r>
            <a:r>
              <a:rPr lang="en-US" dirty="0" smtClean="0"/>
              <a:t> with network of models (but fewer of them)</a:t>
            </a:r>
            <a:r>
              <a:rPr lang="is-IS" dirty="0" smtClean="0"/>
              <a:t>… using ensemble based on optimizations</a:t>
            </a:r>
          </a:p>
          <a:p>
            <a:r>
              <a:rPr lang="en-US" dirty="0" smtClean="0"/>
              <a:t>W</a:t>
            </a:r>
            <a:r>
              <a:rPr lang="is-IS" dirty="0" smtClean="0"/>
              <a:t>hat are the results? (score and time)</a:t>
            </a:r>
          </a:p>
          <a:p>
            <a:r>
              <a:rPr lang="en-US" dirty="0" smtClean="0"/>
              <a:t>W</a:t>
            </a:r>
            <a:r>
              <a:rPr lang="is-IS" dirty="0" smtClean="0"/>
              <a:t>hat is the level system like</a:t>
            </a:r>
            <a:r>
              <a:rPr lang="is-IS" dirty="0"/>
              <a:t>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770839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223" y="2173727"/>
            <a:ext cx="3149460" cy="1616313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1855691" y="4390730"/>
            <a:ext cx="104913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Model 1</a:t>
            </a:r>
          </a:p>
          <a:p>
            <a:r>
              <a:rPr lang="en-US" dirty="0" smtClean="0"/>
              <a:t>Model 2</a:t>
            </a:r>
          </a:p>
          <a:p>
            <a:r>
              <a:rPr lang="en-US" dirty="0" smtClean="0"/>
              <a:t>Model 3</a:t>
            </a:r>
          </a:p>
          <a:p>
            <a:r>
              <a:rPr lang="en-US" dirty="0" smtClean="0"/>
              <a:t>Model 4</a:t>
            </a:r>
          </a:p>
          <a:p>
            <a:r>
              <a:rPr lang="is-IS" dirty="0" smtClean="0"/>
              <a:t>…</a:t>
            </a:r>
          </a:p>
          <a:p>
            <a:r>
              <a:rPr lang="is-IS" dirty="0" smtClean="0"/>
              <a:t>Model 27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1755647" y="3906636"/>
            <a:ext cx="1353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smtClean="0"/>
              <a:t>Level 1</a:t>
            </a:r>
            <a:endParaRPr lang="en-US" sz="3200" u="sng" dirty="0"/>
          </a:p>
        </p:txBody>
      </p:sp>
      <p:sp>
        <p:nvSpPr>
          <p:cNvPr id="31" name="TextBox 30"/>
          <p:cNvSpPr txBox="1"/>
          <p:nvPr/>
        </p:nvSpPr>
        <p:spPr>
          <a:xfrm>
            <a:off x="4020667" y="3906636"/>
            <a:ext cx="13788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 smtClean="0"/>
              <a:t>Level 2</a:t>
            </a:r>
            <a:endParaRPr lang="en-US" sz="3200" u="sng" dirty="0"/>
          </a:p>
        </p:txBody>
      </p:sp>
      <p:sp>
        <p:nvSpPr>
          <p:cNvPr id="32" name="TextBox 31"/>
          <p:cNvSpPr txBox="1"/>
          <p:nvPr/>
        </p:nvSpPr>
        <p:spPr>
          <a:xfrm>
            <a:off x="6347858" y="3906636"/>
            <a:ext cx="13547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 smtClean="0"/>
              <a:t>Level 3</a:t>
            </a:r>
            <a:endParaRPr lang="en-US" sz="3200" u="sng" dirty="0"/>
          </a:p>
        </p:txBody>
      </p:sp>
      <p:sp>
        <p:nvSpPr>
          <p:cNvPr id="33" name="TextBox 32"/>
          <p:cNvSpPr txBox="1"/>
          <p:nvPr/>
        </p:nvSpPr>
        <p:spPr>
          <a:xfrm>
            <a:off x="4139946" y="4592436"/>
            <a:ext cx="1025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XGBoost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4139946" y="5244103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AdaBoost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8320912" y="4948512"/>
            <a:ext cx="1969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Train / Apply </a:t>
            </a:r>
            <a:r>
              <a:rPr lang="en-US" dirty="0" smtClean="0"/>
              <a:t>offset</a:t>
            </a:r>
            <a:endParaRPr lang="en-US" dirty="0"/>
          </a:p>
        </p:txBody>
      </p:sp>
      <p:cxnSp>
        <p:nvCxnSpPr>
          <p:cNvPr id="36" name="Straight Arrow Connector 35"/>
          <p:cNvCxnSpPr>
            <a:endCxn id="36" idx="1"/>
          </p:cNvCxnSpPr>
          <p:nvPr/>
        </p:nvCxnSpPr>
        <p:spPr>
          <a:xfrm>
            <a:off x="2904824" y="4592436"/>
            <a:ext cx="1235122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36" idx="1"/>
          </p:cNvCxnSpPr>
          <p:nvPr/>
        </p:nvCxnSpPr>
        <p:spPr>
          <a:xfrm flipV="1">
            <a:off x="2904824" y="4777102"/>
            <a:ext cx="1235122" cy="501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36" idx="1"/>
          </p:cNvCxnSpPr>
          <p:nvPr/>
        </p:nvCxnSpPr>
        <p:spPr>
          <a:xfrm flipV="1">
            <a:off x="2904824" y="4777102"/>
            <a:ext cx="1235122" cy="3324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endCxn id="36" idx="1"/>
          </p:cNvCxnSpPr>
          <p:nvPr/>
        </p:nvCxnSpPr>
        <p:spPr>
          <a:xfrm flipV="1">
            <a:off x="2904824" y="4777102"/>
            <a:ext cx="1235122" cy="6148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36" idx="1"/>
          </p:cNvCxnSpPr>
          <p:nvPr/>
        </p:nvCxnSpPr>
        <p:spPr>
          <a:xfrm flipV="1">
            <a:off x="2904824" y="4777102"/>
            <a:ext cx="1235122" cy="1183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endCxn id="37" idx="1"/>
          </p:cNvCxnSpPr>
          <p:nvPr/>
        </p:nvCxnSpPr>
        <p:spPr>
          <a:xfrm>
            <a:off x="2904824" y="4592436"/>
            <a:ext cx="1235122" cy="8363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endCxn id="37" idx="1"/>
          </p:cNvCxnSpPr>
          <p:nvPr/>
        </p:nvCxnSpPr>
        <p:spPr>
          <a:xfrm>
            <a:off x="2904824" y="4849726"/>
            <a:ext cx="1235122" cy="579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37" idx="1"/>
          </p:cNvCxnSpPr>
          <p:nvPr/>
        </p:nvCxnSpPr>
        <p:spPr>
          <a:xfrm>
            <a:off x="2904824" y="5124769"/>
            <a:ext cx="1235122" cy="30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7" idx="1"/>
          </p:cNvCxnSpPr>
          <p:nvPr/>
        </p:nvCxnSpPr>
        <p:spPr>
          <a:xfrm>
            <a:off x="2904824" y="5401768"/>
            <a:ext cx="1235122" cy="270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37" idx="1"/>
          </p:cNvCxnSpPr>
          <p:nvPr/>
        </p:nvCxnSpPr>
        <p:spPr>
          <a:xfrm flipV="1">
            <a:off x="2904824" y="5428769"/>
            <a:ext cx="1235122" cy="514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660623" y="3906636"/>
            <a:ext cx="13804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u="sng" dirty="0" smtClean="0"/>
              <a:t>Level 4</a:t>
            </a:r>
            <a:endParaRPr lang="en-US" sz="3200" u="sng" dirty="0"/>
          </a:p>
        </p:txBody>
      </p:sp>
      <p:sp>
        <p:nvSpPr>
          <p:cNvPr id="47" name="TextBox 46"/>
          <p:cNvSpPr txBox="1"/>
          <p:nvPr/>
        </p:nvSpPr>
        <p:spPr>
          <a:xfrm>
            <a:off x="6269038" y="4810012"/>
            <a:ext cx="12570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Weighted </a:t>
            </a:r>
          </a:p>
          <a:p>
            <a:pPr algn="ctr"/>
            <a:r>
              <a:rPr lang="en-US" dirty="0" smtClean="0"/>
              <a:t>Predictions</a:t>
            </a:r>
            <a:endParaRPr lang="en-US" dirty="0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5189079" y="4695767"/>
            <a:ext cx="1079959" cy="4374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V="1">
            <a:off x="5189079" y="5133178"/>
            <a:ext cx="1079959" cy="200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endCxn id="38" idx="1"/>
          </p:cNvCxnSpPr>
          <p:nvPr/>
        </p:nvCxnSpPr>
        <p:spPr>
          <a:xfrm>
            <a:off x="7526113" y="5133178"/>
            <a:ext cx="7947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-182880" y="-148590"/>
            <a:ext cx="12573000" cy="7086600"/>
          </a:xfrm>
          <a:prstGeom prst="rect">
            <a:avLst/>
          </a:prstGeom>
          <a:solidFill>
            <a:schemeClr val="bg2">
              <a:lumMod val="50000"/>
              <a:alpha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/>
          <p:cNvSpPr txBox="1"/>
          <p:nvPr/>
        </p:nvSpPr>
        <p:spPr>
          <a:xfrm rot="20328354">
            <a:off x="1105458" y="2547183"/>
            <a:ext cx="92472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b="1" dirty="0" smtClean="0">
                <a:solidFill>
                  <a:srgbClr val="FF0000"/>
                </a:solidFill>
              </a:rPr>
              <a:t>WAIT A MINUTE!</a:t>
            </a:r>
            <a:endParaRPr lang="en-US" sz="9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34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Auto-</a:t>
            </a:r>
            <a:r>
              <a:rPr lang="en-US" dirty="0" err="1" smtClean="0"/>
              <a:t>sklearn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Eh?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84" y="2580911"/>
            <a:ext cx="5090380" cy="769653"/>
          </a:xfrm>
          <a:prstGeom prst="rect">
            <a:avLst/>
          </a:prstGeom>
        </p:spPr>
      </p:pic>
      <p:sp>
        <p:nvSpPr>
          <p:cNvPr id="10" name="Right Arrow 9"/>
          <p:cNvSpPr/>
          <p:nvPr/>
        </p:nvSpPr>
        <p:spPr>
          <a:xfrm>
            <a:off x="4884808" y="2520247"/>
            <a:ext cx="620111" cy="8303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0" y="6600497"/>
            <a:ext cx="834847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216" y="103895"/>
            <a:ext cx="7239000" cy="2095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881" y="2226289"/>
            <a:ext cx="7061200" cy="4394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41" y="3947114"/>
            <a:ext cx="4941347" cy="1782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556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Final-</a:t>
            </a:r>
            <a:r>
              <a:rPr lang="en-US" dirty="0" err="1" smtClean="0"/>
              <a:t>ish</a:t>
            </a:r>
            <a:r>
              <a:rPr lang="en-US" dirty="0" smtClean="0"/>
              <a:t> Results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6600497"/>
            <a:ext cx="898855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1668162"/>
              </p:ext>
            </p:extLst>
          </p:nvPr>
        </p:nvGraphicFramePr>
        <p:xfrm>
          <a:off x="2072341" y="2770343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Best Score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Single </a:t>
                      </a:r>
                      <a:r>
                        <a:rPr lang="en-US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0.669*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 minutes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 level 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~12 hours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Tuned single </a:t>
                      </a:r>
                      <a:r>
                        <a:rPr lang="en-US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75 minutes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Auto-</a:t>
                      </a:r>
                      <a:r>
                        <a:rPr lang="en-US" dirty="0" err="1" smtClean="0"/>
                        <a:t>sklearn</a:t>
                      </a:r>
                      <a:r>
                        <a:rPr lang="en-US" dirty="0" smtClean="0"/>
                        <a:t> + </a:t>
                      </a:r>
                      <a:r>
                        <a:rPr lang="en-US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 minutes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717" y="6231165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* Lucky seed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17002" y="5528204"/>
            <a:ext cx="8038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 the mean time my position has gone from 138/1970 </a:t>
            </a:r>
            <a:r>
              <a:rPr lang="en-US" smtClean="0"/>
              <a:t>to 660/2695 ~ 24</a:t>
            </a:r>
            <a:r>
              <a:rPr lang="en-US" baseline="30000" smtClean="0"/>
              <a:t>th</a:t>
            </a:r>
            <a:r>
              <a:rPr lang="en-US" smtClean="0"/>
              <a:t> percentile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669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Last ditch effort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model optimization is a dead-end, what other aspects can be optimized?</a:t>
            </a:r>
          </a:p>
          <a:p>
            <a:r>
              <a:rPr lang="en-US" sz="2800" dirty="0" smtClean="0"/>
              <a:t>Offsets</a:t>
            </a:r>
            <a:r>
              <a:rPr lang="en-US" sz="3200" dirty="0" smtClean="0"/>
              <a:t>!</a:t>
            </a:r>
            <a:endParaRPr lang="en-US" dirty="0" smtClean="0"/>
          </a:p>
          <a:p>
            <a:pPr lvl="1"/>
            <a:r>
              <a:rPr lang="en-US" dirty="0" smtClean="0"/>
              <a:t>1a) Initial offset guesses (</a:t>
            </a:r>
            <a:r>
              <a:rPr lang="en-US" dirty="0" err="1" smtClean="0"/>
              <a:t>fmin</a:t>
            </a:r>
            <a:r>
              <a:rPr lang="en-US" dirty="0" smtClean="0"/>
              <a:t> is sensitive to these)</a:t>
            </a:r>
          </a:p>
          <a:p>
            <a:pPr lvl="1"/>
            <a:r>
              <a:rPr lang="en-US" dirty="0" smtClean="0"/>
              <a:t>1b) Order in which the offsets are applied (</a:t>
            </a:r>
            <a:r>
              <a:rPr lang="en-US" dirty="0" err="1" smtClean="0"/>
              <a:t>fmin</a:t>
            </a:r>
            <a:r>
              <a:rPr lang="en-US" dirty="0"/>
              <a:t> </a:t>
            </a:r>
            <a:r>
              <a:rPr lang="en-US" dirty="0" smtClean="0"/>
              <a:t>sensitive)</a:t>
            </a:r>
          </a:p>
          <a:p>
            <a:pPr lvl="1"/>
            <a:r>
              <a:rPr lang="en-US" dirty="0" smtClean="0"/>
              <a:t>2) Binning predictions instead of applying offsets?</a:t>
            </a:r>
          </a:p>
          <a:p>
            <a:endParaRPr lang="en-US" dirty="0" smtClean="0"/>
          </a:p>
          <a:p>
            <a:r>
              <a:rPr lang="en-US" dirty="0" smtClean="0"/>
              <a:t>Are </a:t>
            </a:r>
            <a:r>
              <a:rPr lang="en-US" dirty="0" smtClean="0"/>
              <a:t>there really </a:t>
            </a:r>
            <a:r>
              <a:rPr lang="en-US" i="1" dirty="0" smtClean="0"/>
              <a:t>no</a:t>
            </a:r>
            <a:r>
              <a:rPr lang="en-US" dirty="0" smtClean="0"/>
              <a:t> intuitions about the data?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962863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541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7648"/>
            <a:ext cx="12192000" cy="520726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6600497"/>
            <a:ext cx="1026871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7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Results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6600497"/>
            <a:ext cx="1090879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986927"/>
              </p:ext>
            </p:extLst>
          </p:nvPr>
        </p:nvGraphicFramePr>
        <p:xfrm>
          <a:off x="2099235" y="2162514"/>
          <a:ext cx="8127999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Best Score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Single </a:t>
                      </a:r>
                      <a:r>
                        <a:rPr lang="en-US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 minutes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 level stack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~12 hours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Tuned single </a:t>
                      </a:r>
                      <a:r>
                        <a:rPr lang="en-US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75 minutes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Auto-</a:t>
                      </a:r>
                      <a:r>
                        <a:rPr lang="en-US" dirty="0" err="1" smtClean="0"/>
                        <a:t>sklearn</a:t>
                      </a:r>
                      <a:r>
                        <a:rPr lang="en-US" dirty="0" smtClean="0"/>
                        <a:t> + </a:t>
                      </a:r>
                      <a:r>
                        <a:rPr lang="en-US" dirty="0" err="1" smtClean="0"/>
                        <a:t>XGBoost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 minutes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Optimize </a:t>
                      </a:r>
                      <a:r>
                        <a:rPr lang="en-US" dirty="0" err="1" smtClean="0"/>
                        <a:t>XGBoost</a:t>
                      </a:r>
                      <a:r>
                        <a:rPr lang="en-US" dirty="0" smtClean="0"/>
                        <a:t> offsets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 minutes </a:t>
                      </a:r>
                    </a:p>
                    <a:p>
                      <a:r>
                        <a:rPr lang="en-US" dirty="0" smtClean="0"/>
                        <a:t>+ ~12hrs for optimizations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Optimize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XGBoost</a:t>
                      </a:r>
                      <a:r>
                        <a:rPr lang="en-US" baseline="0" dirty="0" smtClean="0"/>
                        <a:t> bins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 minutes </a:t>
                      </a:r>
                    </a:p>
                    <a:p>
                      <a:r>
                        <a:rPr lang="en-US" dirty="0" smtClean="0"/>
                        <a:t>+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~4 </a:t>
                      </a:r>
                      <a:r>
                        <a:rPr lang="en-US" dirty="0" err="1" smtClean="0"/>
                        <a:t>hrs</a:t>
                      </a:r>
                      <a:r>
                        <a:rPr lang="en-US" baseline="0" dirty="0" smtClean="0"/>
                        <a:t> for optimizations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575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Prudential life insurance</a:t>
            </a:r>
          </a:p>
          <a:p>
            <a:pPr marL="0" lvl="1" indent="0">
              <a:buNone/>
            </a:pPr>
            <a:r>
              <a:rPr lang="en-US" dirty="0" smtClean="0"/>
              <a:t>	30 day process to establish risk</a:t>
            </a:r>
          </a:p>
          <a:p>
            <a:pPr marL="0" lvl="1" indent="0">
              <a:buNone/>
            </a:pPr>
            <a:endParaRPr lang="en-US" dirty="0" smtClean="0"/>
          </a:p>
          <a:p>
            <a:r>
              <a:rPr lang="en-US" dirty="0" smtClean="0"/>
              <a:t>What if we could </a:t>
            </a:r>
            <a:r>
              <a:rPr lang="is-IS" dirty="0" smtClean="0"/>
              <a:t>…</a:t>
            </a:r>
          </a:p>
          <a:p>
            <a:pPr marL="0" indent="0">
              <a:buNone/>
            </a:pPr>
            <a:r>
              <a:rPr lang="is-IS" dirty="0"/>
              <a:t>	</a:t>
            </a:r>
            <a:r>
              <a:rPr lang="en-US" dirty="0" smtClean="0"/>
              <a:t>make life insurance selection on-demand?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Let’s build a model to predict levels of risk as measured by application status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66751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450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24752" y="0"/>
            <a:ext cx="3833906" cy="4952492"/>
          </a:xfrm>
        </p:spPr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1154887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096434" y="1932103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 Find a model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62398" y="3830579"/>
            <a:ext cx="2872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2. Build a network of models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82659" y="5631540"/>
            <a:ext cx="851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 Tune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794694" y="3912211"/>
            <a:ext cx="1195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4. Results?</a:t>
            </a:r>
            <a:endParaRPr lang="en-US" dirty="0"/>
          </a:p>
        </p:txBody>
      </p:sp>
      <p:sp>
        <p:nvSpPr>
          <p:cNvPr id="9" name="Bent Arrow 8"/>
          <p:cNvSpPr/>
          <p:nvPr/>
        </p:nvSpPr>
        <p:spPr>
          <a:xfrm rot="5400000">
            <a:off x="8582917" y="120346"/>
            <a:ext cx="887506" cy="237407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61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Bent Arrow 9"/>
          <p:cNvSpPr/>
          <p:nvPr/>
        </p:nvSpPr>
        <p:spPr>
          <a:xfrm rot="10800000">
            <a:off x="7839635" y="4281543"/>
            <a:ext cx="2374070" cy="827328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61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>
            <a:off x="2286760" y="2696042"/>
            <a:ext cx="5232147" cy="937926"/>
          </a:xfrm>
          <a:prstGeom prst="bentArrow">
            <a:avLst>
              <a:gd name="adj1" fmla="val 25000"/>
              <a:gd name="adj2" fmla="val 25766"/>
              <a:gd name="adj3" fmla="val 32169"/>
              <a:gd name="adj4" fmla="val 86734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Bent Arrow 11"/>
          <p:cNvSpPr/>
          <p:nvPr/>
        </p:nvSpPr>
        <p:spPr>
          <a:xfrm rot="16200000">
            <a:off x="2621636" y="3853776"/>
            <a:ext cx="887506" cy="1829879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61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691" y="3465601"/>
            <a:ext cx="3107645" cy="205836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885" y="295722"/>
            <a:ext cx="3363259" cy="159139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56" y="2079740"/>
            <a:ext cx="3220787" cy="1652918"/>
          </a:xfrm>
          <a:prstGeom prst="rect">
            <a:avLst/>
          </a:prstGeom>
        </p:spPr>
      </p:pic>
      <p:sp>
        <p:nvSpPr>
          <p:cNvPr id="20" name="Bent Arrow 19"/>
          <p:cNvSpPr/>
          <p:nvPr/>
        </p:nvSpPr>
        <p:spPr>
          <a:xfrm flipH="1">
            <a:off x="1528991" y="2753297"/>
            <a:ext cx="949179" cy="877652"/>
          </a:xfrm>
          <a:prstGeom prst="bentArrow">
            <a:avLst>
              <a:gd name="adj1" fmla="val 25000"/>
              <a:gd name="adj2" fmla="val 27299"/>
              <a:gd name="adj3" fmla="val 25000"/>
              <a:gd name="adj4" fmla="val 76123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51655" y="1352879"/>
            <a:ext cx="2441368" cy="2112722"/>
          </a:xfrm>
          <a:prstGeom prst="rect">
            <a:avLst/>
          </a:prstGeom>
        </p:spPr>
      </p:pic>
      <p:sp>
        <p:nvSpPr>
          <p:cNvPr id="17" name="Bent Arrow 16"/>
          <p:cNvSpPr/>
          <p:nvPr/>
        </p:nvSpPr>
        <p:spPr>
          <a:xfrm rot="5400000" flipH="1">
            <a:off x="5257800" y="2255715"/>
            <a:ext cx="834390" cy="753260"/>
          </a:xfrm>
          <a:prstGeom prst="bentArrow">
            <a:avLst>
              <a:gd name="adj1" fmla="val 31070"/>
              <a:gd name="adj2" fmla="val 25766"/>
              <a:gd name="adj3" fmla="val 32169"/>
              <a:gd name="adj4" fmla="val 86734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36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30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43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6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46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20" grpId="0" animBg="1"/>
      <p:bldP spid="20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sz="2400" dirty="0" smtClean="0">
                <a:sym typeface="Wingdings"/>
              </a:rPr>
              <a:t>5 days left to....</a:t>
            </a:r>
          </a:p>
          <a:p>
            <a:pPr lvl="1"/>
            <a:r>
              <a:rPr lang="is-IS" dirty="0" smtClean="0">
                <a:sym typeface="Wingdings"/>
              </a:rPr>
              <a:t>Explore </a:t>
            </a:r>
            <a:r>
              <a:rPr lang="is-IS" dirty="0" smtClean="0">
                <a:sym typeface="Wingdings"/>
              </a:rPr>
              <a:t>potential structural intuitions</a:t>
            </a:r>
          </a:p>
          <a:p>
            <a:pPr lvl="2"/>
            <a:r>
              <a:rPr lang="is-IS" dirty="0" smtClean="0">
                <a:sym typeface="Wingdings"/>
              </a:rPr>
              <a:t>(Count / Sum / Interactive effects)</a:t>
            </a:r>
          </a:p>
          <a:p>
            <a:pPr lvl="1"/>
            <a:r>
              <a:rPr lang="is-IS" dirty="0" smtClean="0">
                <a:sym typeface="Wingdings"/>
              </a:rPr>
              <a:t>Explore additional models like Neural Networks...</a:t>
            </a:r>
          </a:p>
          <a:p>
            <a:endParaRPr lang="is-IS" dirty="0" smtClean="0">
              <a:sym typeface="Wingdings"/>
            </a:endParaRPr>
          </a:p>
          <a:p>
            <a:r>
              <a:rPr lang="is-IS" sz="2400" dirty="0" smtClean="0">
                <a:sym typeface="Wingdings"/>
              </a:rPr>
              <a:t>Down the road...</a:t>
            </a:r>
            <a:endParaRPr lang="is-IS" sz="2400" dirty="0">
              <a:sym typeface="Wingdings"/>
            </a:endParaRPr>
          </a:p>
          <a:p>
            <a:pPr lvl="1"/>
            <a:r>
              <a:rPr lang="is-IS" dirty="0">
                <a:sym typeface="Wingdings"/>
              </a:rPr>
              <a:t>B</a:t>
            </a:r>
            <a:r>
              <a:rPr lang="is-IS" dirty="0" smtClean="0">
                <a:sym typeface="Wingdings"/>
              </a:rPr>
              <a:t>eef </a:t>
            </a:r>
            <a:r>
              <a:rPr lang="is-IS" dirty="0" smtClean="0">
                <a:sym typeface="Wingdings"/>
              </a:rPr>
              <a:t>up skills stacking and blending </a:t>
            </a:r>
            <a:r>
              <a:rPr lang="is-IS" sz="1600" dirty="0" smtClean="0">
                <a:sym typeface="Wingdings"/>
              </a:rPr>
              <a:t>(optimize time</a:t>
            </a:r>
            <a:r>
              <a:rPr lang="is-IS" sz="1600" dirty="0" smtClean="0">
                <a:sym typeface="Wingdings"/>
              </a:rPr>
              <a:t>) -or- 	     </a:t>
            </a:r>
            <a:r>
              <a:rPr lang="en-US" dirty="0" smtClean="0">
                <a:sym typeface="Wingdings"/>
              </a:rPr>
              <a:t>B</a:t>
            </a:r>
            <a:r>
              <a:rPr lang="is-IS" dirty="0" smtClean="0">
                <a:sym typeface="Wingdings"/>
              </a:rPr>
              <a:t>uild my own</a:t>
            </a:r>
            <a:endParaRPr lang="is-IS" sz="2000" dirty="0" smtClean="0">
              <a:sym typeface="Wingdings"/>
            </a:endParaRPr>
          </a:p>
          <a:p>
            <a:pPr lvl="1"/>
            <a:r>
              <a:rPr lang="is-IS" dirty="0" smtClean="0">
                <a:sym typeface="Wingdings"/>
              </a:rPr>
              <a:t>Win a GD competition</a:t>
            </a:r>
          </a:p>
          <a:p>
            <a:endParaRPr lang="is-IS" dirty="0" smtClean="0">
              <a:sym typeface="Wingdings"/>
            </a:endParaRPr>
          </a:p>
          <a:p>
            <a:endParaRPr lang="is-IS" dirty="0" smtClean="0">
              <a:sym typeface="Wingdings"/>
            </a:endParaRPr>
          </a:p>
          <a:p>
            <a:r>
              <a:rPr lang="is-IS" dirty="0" smtClean="0">
                <a:sym typeface="Wingdings"/>
              </a:rPr>
              <a:t>A note about insurance and risk...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12192000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5587" y="1233095"/>
            <a:ext cx="1012032" cy="9715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403" y="1875239"/>
            <a:ext cx="4609100" cy="3065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07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Prudential life insurance risk model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3" y="5163671"/>
            <a:ext cx="10838627" cy="149262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A </a:t>
            </a:r>
            <a:r>
              <a:rPr lang="en-US" dirty="0" err="1"/>
              <a:t>K</a:t>
            </a:r>
            <a:r>
              <a:rPr lang="en-US" dirty="0" err="1" smtClean="0"/>
              <a:t>aggle</a:t>
            </a:r>
            <a:r>
              <a:rPr lang="en-US" dirty="0" smtClean="0"/>
              <a:t> competition for GA – PT Data Science </a:t>
            </a:r>
            <a:r>
              <a:rPr lang="uk-UA" dirty="0" smtClean="0"/>
              <a:t>’</a:t>
            </a:r>
            <a:r>
              <a:rPr lang="en-US" dirty="0" smtClean="0"/>
              <a:t>15-’16</a:t>
            </a:r>
          </a:p>
          <a:p>
            <a:r>
              <a:rPr lang="en-US" sz="2800" dirty="0" smtClean="0"/>
              <a:t>							       Patrick Kennedy – 2.15.16</a:t>
            </a:r>
          </a:p>
          <a:p>
            <a:r>
              <a:rPr lang="en-US" sz="2800" dirty="0" smtClean="0"/>
              <a:t>						  </a:t>
            </a:r>
            <a:r>
              <a:rPr lang="en-US" sz="2800" dirty="0" err="1" smtClean="0"/>
              <a:t>patrick@structuredmotivation.com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78586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1897" y="559678"/>
            <a:ext cx="3833906" cy="4952492"/>
          </a:xfrm>
        </p:spPr>
        <p:txBody>
          <a:bodyPr>
            <a:normAutofit/>
          </a:bodyPr>
          <a:lstStyle/>
          <a:p>
            <a:r>
              <a:rPr lang="en-US" sz="4800" dirty="0" smtClean="0"/>
              <a:t>Leaderboard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Show </a:t>
            </a:r>
            <a:r>
              <a:rPr lang="en-US" dirty="0" err="1" smtClean="0"/>
              <a:t>kaggle</a:t>
            </a:r>
            <a:r>
              <a:rPr lang="en-US" dirty="0" smtClean="0"/>
              <a:t> leaderboard with scores (as measured by QWK)</a:t>
            </a:r>
          </a:p>
          <a:p>
            <a:r>
              <a:rPr lang="en-US" dirty="0" smtClean="0"/>
              <a:t>Goal? 30k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6600497"/>
            <a:ext cx="130759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06" y="2491852"/>
            <a:ext cx="5496200" cy="35644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8780" y="58133"/>
            <a:ext cx="6957359" cy="514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302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Anonymized:</a:t>
            </a:r>
          </a:p>
          <a:p>
            <a:pPr lvl="1"/>
            <a:r>
              <a:rPr lang="en-US" sz="2000" dirty="0" smtClean="0"/>
              <a:t>Train [59</a:t>
            </a:r>
            <a:r>
              <a:rPr lang="is-IS" sz="2000" dirty="0" smtClean="0"/>
              <a:t>381, 128], Test[19765, 127]</a:t>
            </a:r>
          </a:p>
          <a:p>
            <a:pPr lvl="1"/>
            <a:endParaRPr lang="is-IS" sz="2000" dirty="0" smtClean="0"/>
          </a:p>
          <a:p>
            <a:pPr lvl="1"/>
            <a:r>
              <a:rPr lang="is-IS" sz="2000" dirty="0" smtClean="0"/>
              <a:t>13 continuous</a:t>
            </a:r>
          </a:p>
          <a:p>
            <a:pPr lvl="1"/>
            <a:r>
              <a:rPr lang="is-IS" sz="2000" dirty="0" smtClean="0"/>
              <a:t>65 categorical</a:t>
            </a:r>
          </a:p>
          <a:p>
            <a:pPr lvl="1"/>
            <a:r>
              <a:rPr lang="is-IS" sz="2000" dirty="0" smtClean="0"/>
              <a:t>4 discrete</a:t>
            </a:r>
          </a:p>
          <a:p>
            <a:pPr lvl="1"/>
            <a:r>
              <a:rPr lang="is-IS" sz="2000" dirty="0" smtClean="0"/>
              <a:t>48 other</a:t>
            </a:r>
          </a:p>
          <a:p>
            <a:pPr lvl="1"/>
            <a:r>
              <a:rPr lang="is-IS" sz="2000" dirty="0" smtClean="0"/>
              <a:t>1 Id, 1 Response</a:t>
            </a:r>
          </a:p>
          <a:p>
            <a:pPr marL="0" lvl="1" indent="0">
              <a:buNone/>
            </a:pPr>
            <a:endParaRPr lang="is-IS" sz="2000" dirty="0" smtClean="0"/>
          </a:p>
          <a:p>
            <a:pPr lvl="1"/>
            <a:r>
              <a:rPr lang="is-IS" sz="2000" dirty="0" smtClean="0"/>
              <a:t>Contains no apriori intuition</a:t>
            </a:r>
            <a:endParaRPr lang="en-US" sz="20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194767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280458" y="5577891"/>
            <a:ext cx="94820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The real trick is that there are 8 classes of output</a:t>
            </a:r>
            <a:r>
              <a:rPr lang="is-IS" dirty="0" smtClean="0"/>
              <a:t>… I choose to build models based on a</a:t>
            </a:r>
          </a:p>
          <a:p>
            <a:r>
              <a:rPr lang="en-US" dirty="0" smtClean="0"/>
              <a:t>continuous target and then use a function to provide cut points before submitting final predictions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57986" y="6415831"/>
            <a:ext cx="5782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is-IS" dirty="0" smtClean="0"/>
              <a:t>…</a:t>
            </a:r>
            <a:r>
              <a:rPr lang="en-US" dirty="0" smtClean="0"/>
              <a:t>it seemed a little easier than building 8 separate models)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88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Exploration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258775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224" y="2196353"/>
            <a:ext cx="10058400" cy="35500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8176" y="403764"/>
            <a:ext cx="6669741" cy="15549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577917" y="1589341"/>
            <a:ext cx="569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smtClean="0"/>
              <a:t>…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024282" y="255494"/>
            <a:ext cx="1183341" cy="1828800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253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824752" y="0"/>
            <a:ext cx="3833906" cy="4952492"/>
          </a:xfrm>
        </p:spPr>
        <p:txBody>
          <a:bodyPr/>
          <a:lstStyle/>
          <a:p>
            <a:r>
              <a:rPr lang="en-US" dirty="0" smtClean="0"/>
              <a:t>Roadmap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322783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096434" y="1932103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 Find a model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562398" y="3830579"/>
            <a:ext cx="2872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2. Build a network of models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82659" y="5631540"/>
            <a:ext cx="851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3. Tune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794694" y="3912211"/>
            <a:ext cx="1195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4. Results?</a:t>
            </a:r>
            <a:endParaRPr lang="en-US" dirty="0"/>
          </a:p>
        </p:txBody>
      </p:sp>
      <p:sp>
        <p:nvSpPr>
          <p:cNvPr id="9" name="Bent Arrow 8"/>
          <p:cNvSpPr/>
          <p:nvPr/>
        </p:nvSpPr>
        <p:spPr>
          <a:xfrm rot="5400000">
            <a:off x="8582917" y="120346"/>
            <a:ext cx="887506" cy="237407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61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Bent Arrow 9"/>
          <p:cNvSpPr/>
          <p:nvPr/>
        </p:nvSpPr>
        <p:spPr>
          <a:xfrm rot="10800000">
            <a:off x="7839635" y="4281543"/>
            <a:ext cx="2374070" cy="827328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61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>
            <a:off x="2286760" y="2696042"/>
            <a:ext cx="5232147" cy="937926"/>
          </a:xfrm>
          <a:prstGeom prst="bentArrow">
            <a:avLst>
              <a:gd name="adj1" fmla="val 25000"/>
              <a:gd name="adj2" fmla="val 25766"/>
              <a:gd name="adj3" fmla="val 32169"/>
              <a:gd name="adj4" fmla="val 86734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Bent Arrow 11"/>
          <p:cNvSpPr/>
          <p:nvPr/>
        </p:nvSpPr>
        <p:spPr>
          <a:xfrm rot="16200000">
            <a:off x="2621636" y="3853776"/>
            <a:ext cx="887506" cy="1829879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7612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691" y="3465601"/>
            <a:ext cx="3107645" cy="205836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885" y="295722"/>
            <a:ext cx="3363259" cy="159139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456" y="2079740"/>
            <a:ext cx="3220787" cy="1652918"/>
          </a:xfrm>
          <a:prstGeom prst="rect">
            <a:avLst/>
          </a:prstGeom>
        </p:spPr>
      </p:pic>
      <p:sp>
        <p:nvSpPr>
          <p:cNvPr id="20" name="Bent Arrow 19"/>
          <p:cNvSpPr/>
          <p:nvPr/>
        </p:nvSpPr>
        <p:spPr>
          <a:xfrm flipH="1">
            <a:off x="1528991" y="2753297"/>
            <a:ext cx="949179" cy="877652"/>
          </a:xfrm>
          <a:prstGeom prst="bentArrow">
            <a:avLst>
              <a:gd name="adj1" fmla="val 25000"/>
              <a:gd name="adj2" fmla="val 27299"/>
              <a:gd name="adj3" fmla="val 25000"/>
              <a:gd name="adj4" fmla="val 76123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51655" y="1352879"/>
            <a:ext cx="2441368" cy="2112722"/>
          </a:xfrm>
          <a:prstGeom prst="rect">
            <a:avLst/>
          </a:prstGeom>
        </p:spPr>
      </p:pic>
      <p:sp>
        <p:nvSpPr>
          <p:cNvPr id="17" name="Bent Arrow 16"/>
          <p:cNvSpPr/>
          <p:nvPr/>
        </p:nvSpPr>
        <p:spPr>
          <a:xfrm rot="5400000" flipH="1">
            <a:off x="5257800" y="2255715"/>
            <a:ext cx="834390" cy="753260"/>
          </a:xfrm>
          <a:prstGeom prst="bentArrow">
            <a:avLst>
              <a:gd name="adj1" fmla="val 31070"/>
              <a:gd name="adj2" fmla="val 25766"/>
              <a:gd name="adj3" fmla="val 32169"/>
              <a:gd name="adj4" fmla="val 86734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80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 model</a:t>
            </a:r>
            <a:br>
              <a:rPr lang="en-US" dirty="0" smtClean="0"/>
            </a:br>
            <a:r>
              <a:rPr lang="en-US" dirty="0" smtClean="0"/>
              <a:t>(1/2)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XGBoost</a:t>
            </a:r>
            <a:r>
              <a:rPr lang="en-US" dirty="0" smtClean="0"/>
              <a:t> –  Score of .669</a:t>
            </a:r>
          </a:p>
          <a:p>
            <a:endParaRPr lang="en-US" dirty="0" smtClean="0"/>
          </a:p>
          <a:p>
            <a:r>
              <a:rPr lang="en-US" dirty="0" err="1" smtClean="0"/>
              <a:t>XGBoost</a:t>
            </a:r>
            <a:r>
              <a:rPr lang="en-US" dirty="0" smtClean="0"/>
              <a:t> stands for </a:t>
            </a:r>
            <a:r>
              <a:rPr lang="en-US" i="1" dirty="0" err="1" smtClean="0"/>
              <a:t>eXtreme</a:t>
            </a:r>
            <a:r>
              <a:rPr lang="en-US" i="1" dirty="0" smtClean="0"/>
              <a:t> Gradient Boosting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Parallelized tree boosting / FAST</a:t>
            </a:r>
          </a:p>
          <a:p>
            <a:r>
              <a:rPr lang="en-US" dirty="0" smtClean="0"/>
              <a:t>Has python wrappers for ease of use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386791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86" y="3212827"/>
            <a:ext cx="4175868" cy="19758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40820" y="290737"/>
            <a:ext cx="268958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F0000"/>
                </a:solidFill>
              </a:rPr>
              <a:t>Rank: 138 / 1970</a:t>
            </a:r>
          </a:p>
          <a:p>
            <a:pPr algn="ctr"/>
            <a:r>
              <a:rPr lang="en-US" sz="2800" b="1" dirty="0" smtClean="0">
                <a:solidFill>
                  <a:srgbClr val="FF0000"/>
                </a:solidFill>
              </a:rPr>
              <a:t>Top 10%**</a:t>
            </a:r>
            <a:endParaRPr lang="en-US" sz="2800" b="1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124403"/>
            <a:ext cx="6275783" cy="15089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9941" y="5188726"/>
            <a:ext cx="54991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376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Baseline model </a:t>
            </a:r>
            <a:br>
              <a:rPr lang="en-US" dirty="0" smtClean="0"/>
            </a:br>
            <a:r>
              <a:rPr lang="en-US" dirty="0" smtClean="0"/>
              <a:t>(2/2)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Process: </a:t>
            </a:r>
          </a:p>
          <a:p>
            <a:pPr marL="0" indent="0">
              <a:buNone/>
            </a:pPr>
            <a:r>
              <a:rPr lang="en-US" dirty="0" smtClean="0"/>
              <a:t>	1) train model</a:t>
            </a:r>
          </a:p>
          <a:p>
            <a:pPr marL="0" indent="0">
              <a:buNone/>
            </a:pPr>
            <a:r>
              <a:rPr lang="en-US" dirty="0" smtClean="0"/>
              <a:t>	2) train offsets</a:t>
            </a:r>
          </a:p>
          <a:p>
            <a:pPr marL="0" indent="0">
              <a:buNone/>
            </a:pPr>
            <a:r>
              <a:rPr lang="en-US" dirty="0" smtClean="0"/>
              <a:t>	3) apply offsets to predicted test set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fmin_powell</a:t>
            </a:r>
            <a:r>
              <a:rPr lang="en-US" dirty="0" smtClean="0"/>
              <a:t>, quadratic weighted kappa</a:t>
            </a:r>
          </a:p>
          <a:p>
            <a:r>
              <a:rPr lang="en-US" dirty="0" err="1" smtClean="0"/>
              <a:t>fmin_powell</a:t>
            </a:r>
            <a:r>
              <a:rPr lang="en-US" dirty="0" smtClean="0"/>
              <a:t> is an optimization method – sequentially minimizing each vector passed and updating iteratively</a:t>
            </a:r>
          </a:p>
          <a:p>
            <a:r>
              <a:rPr lang="en-US" dirty="0" smtClean="0"/>
              <a:t>QWK is inter-rater agreement measure. Except it takes into account how wrong measures are and penalizes greater disagreement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6600497"/>
            <a:ext cx="450799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86" y="3212827"/>
            <a:ext cx="4175868" cy="197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0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" y="6600497"/>
            <a:ext cx="5148072" cy="257503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08660" y="960120"/>
            <a:ext cx="30649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</a:p>
          <a:p>
            <a:r>
              <a:rPr lang="en-US" dirty="0" smtClean="0"/>
              <a:t>6</a:t>
            </a:r>
          </a:p>
          <a:p>
            <a:r>
              <a:rPr lang="en-US" dirty="0" smtClean="0"/>
              <a:t>7</a:t>
            </a:r>
          </a:p>
          <a:p>
            <a:r>
              <a:rPr lang="en-US" dirty="0" smtClean="0"/>
              <a:t>3</a:t>
            </a:r>
          </a:p>
          <a:p>
            <a:r>
              <a:rPr lang="en-US" dirty="0" smtClean="0"/>
              <a:t>6</a:t>
            </a:r>
          </a:p>
          <a:p>
            <a:r>
              <a:rPr lang="en-US" dirty="0" smtClean="0"/>
              <a:t>5</a:t>
            </a:r>
          </a:p>
          <a:p>
            <a:r>
              <a:rPr lang="en-US" dirty="0" smtClean="0"/>
              <a:t>5</a:t>
            </a:r>
          </a:p>
          <a:p>
            <a:r>
              <a:rPr lang="en-US" dirty="0" smtClean="0"/>
              <a:t>4</a:t>
            </a:r>
          </a:p>
          <a:p>
            <a:r>
              <a:rPr lang="en-US" dirty="0" smtClean="0"/>
              <a:t>1</a:t>
            </a:r>
          </a:p>
          <a:p>
            <a:r>
              <a:rPr lang="en-US" dirty="0" smtClean="0"/>
              <a:t>2</a:t>
            </a:r>
          </a:p>
          <a:p>
            <a:r>
              <a:rPr lang="en-US" dirty="0" smtClean="0"/>
              <a:t>4</a:t>
            </a:r>
          </a:p>
          <a:p>
            <a:r>
              <a:rPr lang="en-US" dirty="0" smtClean="0"/>
              <a:t>2</a:t>
            </a:r>
          </a:p>
          <a:p>
            <a:r>
              <a:rPr lang="en-US" dirty="0" smtClean="0"/>
              <a:t>8</a:t>
            </a:r>
          </a:p>
          <a:p>
            <a:r>
              <a:rPr lang="en-US" dirty="0" smtClean="0"/>
              <a:t>3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62598" y="575786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Actual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771705" y="960120"/>
            <a:ext cx="59343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7.35</a:t>
            </a:r>
          </a:p>
          <a:p>
            <a:r>
              <a:rPr lang="en-US" dirty="0" smtClean="0"/>
              <a:t>6.72</a:t>
            </a:r>
          </a:p>
          <a:p>
            <a:r>
              <a:rPr lang="en-US" dirty="0" smtClean="0"/>
              <a:t>7.11</a:t>
            </a:r>
          </a:p>
          <a:p>
            <a:r>
              <a:rPr lang="en-US" dirty="0"/>
              <a:t>1</a:t>
            </a:r>
            <a:r>
              <a:rPr lang="en-US" dirty="0" smtClean="0"/>
              <a:t>.32</a:t>
            </a:r>
          </a:p>
          <a:p>
            <a:r>
              <a:rPr lang="en-US" dirty="0" smtClean="0"/>
              <a:t>5.49</a:t>
            </a:r>
          </a:p>
          <a:p>
            <a:r>
              <a:rPr lang="en-US" dirty="0" smtClean="0"/>
              <a:t>5.12</a:t>
            </a:r>
          </a:p>
          <a:p>
            <a:r>
              <a:rPr lang="en-US" dirty="0" smtClean="0"/>
              <a:t>5.03</a:t>
            </a:r>
          </a:p>
          <a:p>
            <a:r>
              <a:rPr lang="en-US" dirty="0" smtClean="0"/>
              <a:t>3.19</a:t>
            </a:r>
          </a:p>
          <a:p>
            <a:r>
              <a:rPr lang="en-US" dirty="0" smtClean="0"/>
              <a:t>1.01</a:t>
            </a:r>
          </a:p>
          <a:p>
            <a:r>
              <a:rPr lang="en-US" dirty="0" smtClean="0"/>
              <a:t>2.47</a:t>
            </a:r>
          </a:p>
          <a:p>
            <a:r>
              <a:rPr lang="en-US" dirty="0" smtClean="0"/>
              <a:t>4.11</a:t>
            </a:r>
          </a:p>
          <a:p>
            <a:r>
              <a:rPr lang="en-US" dirty="0" smtClean="0"/>
              <a:t>2.54</a:t>
            </a:r>
          </a:p>
          <a:p>
            <a:r>
              <a:rPr lang="en-US" dirty="0" smtClean="0"/>
              <a:t>8.32</a:t>
            </a:r>
          </a:p>
          <a:p>
            <a:r>
              <a:rPr lang="en-US" dirty="0" smtClean="0"/>
              <a:t>3.00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516026" y="590788"/>
            <a:ext cx="1104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Predicted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009085" y="575786"/>
            <a:ext cx="1744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New Predictions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9456851" y="995477"/>
            <a:ext cx="705642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12.48</a:t>
            </a:r>
          </a:p>
          <a:p>
            <a:r>
              <a:rPr lang="en-US" dirty="0" smtClean="0"/>
              <a:t>  5.99</a:t>
            </a:r>
          </a:p>
          <a:p>
            <a:r>
              <a:rPr lang="en-US" dirty="0" smtClean="0"/>
              <a:t>11.22</a:t>
            </a:r>
          </a:p>
          <a:p>
            <a:r>
              <a:rPr lang="en-US" dirty="0" smtClean="0"/>
              <a:t>  2.56</a:t>
            </a:r>
          </a:p>
          <a:p>
            <a:r>
              <a:rPr lang="en-US" dirty="0" smtClean="0"/>
              <a:t>  5.56</a:t>
            </a:r>
          </a:p>
          <a:p>
            <a:r>
              <a:rPr lang="en-US" dirty="0" smtClean="0"/>
              <a:t>  5.11</a:t>
            </a:r>
          </a:p>
          <a:p>
            <a:r>
              <a:rPr lang="en-US" dirty="0" smtClean="0"/>
              <a:t>  5.03</a:t>
            </a:r>
          </a:p>
          <a:p>
            <a:r>
              <a:rPr lang="en-US" dirty="0" smtClean="0"/>
              <a:t>  3.78</a:t>
            </a:r>
          </a:p>
          <a:p>
            <a:r>
              <a:rPr lang="en-US" dirty="0" smtClean="0"/>
              <a:t>  0.03</a:t>
            </a:r>
          </a:p>
          <a:p>
            <a:r>
              <a:rPr lang="en-US" dirty="0" smtClean="0"/>
              <a:t>  2.48</a:t>
            </a:r>
          </a:p>
          <a:p>
            <a:r>
              <a:rPr lang="en-US" dirty="0" smtClean="0"/>
              <a:t>  3.76</a:t>
            </a:r>
          </a:p>
          <a:p>
            <a:r>
              <a:rPr lang="en-US" dirty="0" smtClean="0"/>
              <a:t>  1.98</a:t>
            </a:r>
          </a:p>
          <a:p>
            <a:r>
              <a:rPr lang="en-US" dirty="0" smtClean="0"/>
              <a:t>23.09</a:t>
            </a:r>
          </a:p>
          <a:p>
            <a:r>
              <a:rPr lang="en-US" dirty="0" smtClean="0"/>
              <a:t>  3.24</a:t>
            </a:r>
          </a:p>
        </p:txBody>
      </p:sp>
      <p:sp>
        <p:nvSpPr>
          <p:cNvPr id="15" name="Right Arrow 14"/>
          <p:cNvSpPr/>
          <p:nvPr/>
        </p:nvSpPr>
        <p:spPr>
          <a:xfrm>
            <a:off x="8425934" y="2045965"/>
            <a:ext cx="900819" cy="122301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626422" y="2472804"/>
            <a:ext cx="77457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-QWK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131803" y="2334305"/>
            <a:ext cx="18854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Offset Guesses</a:t>
            </a:r>
          </a:p>
          <a:p>
            <a:pPr algn="ctr"/>
            <a:r>
              <a:rPr lang="en-US" dirty="0" smtClean="0"/>
              <a:t>(applied per class)</a:t>
            </a:r>
            <a:endParaRPr lang="en-US" dirty="0"/>
          </a:p>
        </p:txBody>
      </p:sp>
      <p:sp>
        <p:nvSpPr>
          <p:cNvPr id="21" name="Cross 20"/>
          <p:cNvSpPr/>
          <p:nvPr/>
        </p:nvSpPr>
        <p:spPr>
          <a:xfrm>
            <a:off x="2541486" y="2458536"/>
            <a:ext cx="364431" cy="369332"/>
          </a:xfrm>
          <a:prstGeom prst="plus">
            <a:avLst>
              <a:gd name="adj" fmla="val 5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6919947" y="2334305"/>
            <a:ext cx="1334020" cy="6463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o</a:t>
            </a:r>
            <a:r>
              <a:rPr lang="en-US" smtClean="0"/>
              <a:t>ptimize</a:t>
            </a:r>
            <a:endParaRPr lang="en-US" dirty="0" smtClean="0"/>
          </a:p>
          <a:p>
            <a:pPr algn="ctr"/>
            <a:r>
              <a:rPr lang="en-US" dirty="0" smtClean="0"/>
              <a:t>sequentially</a:t>
            </a:r>
            <a:endParaRPr lang="en-US" dirty="0"/>
          </a:p>
        </p:txBody>
      </p:sp>
      <p:sp>
        <p:nvSpPr>
          <p:cNvPr id="24" name="U-Turn Arrow 23"/>
          <p:cNvSpPr/>
          <p:nvPr/>
        </p:nvSpPr>
        <p:spPr>
          <a:xfrm>
            <a:off x="4007224" y="1532965"/>
            <a:ext cx="1990163" cy="747552"/>
          </a:xfrm>
          <a:prstGeom prst="uturnArrow">
            <a:avLst>
              <a:gd name="adj1" fmla="val 12408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U-Turn Arrow 25"/>
          <p:cNvSpPr/>
          <p:nvPr/>
        </p:nvSpPr>
        <p:spPr>
          <a:xfrm>
            <a:off x="6013707" y="1532965"/>
            <a:ext cx="1812481" cy="747552"/>
          </a:xfrm>
          <a:prstGeom prst="uturnArrow">
            <a:avLst>
              <a:gd name="adj1" fmla="val 12408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U-Turn Arrow 26"/>
          <p:cNvSpPr/>
          <p:nvPr/>
        </p:nvSpPr>
        <p:spPr>
          <a:xfrm rot="10800000">
            <a:off x="3872753" y="3034423"/>
            <a:ext cx="3835936" cy="747552"/>
          </a:xfrm>
          <a:prstGeom prst="uturnArrow">
            <a:avLst>
              <a:gd name="adj1" fmla="val 12408"/>
              <a:gd name="adj2" fmla="val 2500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0280495" y="2646794"/>
            <a:ext cx="185865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 smtClean="0"/>
              <a:t>np.clip</a:t>
            </a:r>
            <a:r>
              <a:rPr lang="en-US" dirty="0" smtClean="0"/>
              <a:t>(data, 1, 8)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10830431" y="2284109"/>
            <a:ext cx="75052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round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568396" y="5156877"/>
            <a:ext cx="5870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1.</a:t>
            </a:r>
            <a:endParaRPr lang="en-US" sz="4400" dirty="0"/>
          </a:p>
        </p:txBody>
      </p:sp>
      <p:sp>
        <p:nvSpPr>
          <p:cNvPr id="32" name="TextBox 31"/>
          <p:cNvSpPr txBox="1"/>
          <p:nvPr/>
        </p:nvSpPr>
        <p:spPr>
          <a:xfrm>
            <a:off x="1757227" y="5156876"/>
            <a:ext cx="6222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2</a:t>
            </a:r>
            <a:r>
              <a:rPr lang="en-US" sz="4400" dirty="0" smtClean="0"/>
              <a:t>.</a:t>
            </a:r>
            <a:endParaRPr lang="en-US" sz="4400" dirty="0"/>
          </a:p>
        </p:txBody>
      </p:sp>
      <p:sp>
        <p:nvSpPr>
          <p:cNvPr id="33" name="TextBox 32"/>
          <p:cNvSpPr txBox="1"/>
          <p:nvPr/>
        </p:nvSpPr>
        <p:spPr>
          <a:xfrm>
            <a:off x="3781019" y="5156876"/>
            <a:ext cx="5902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3</a:t>
            </a:r>
            <a:r>
              <a:rPr lang="en-US" sz="4400" dirty="0" smtClean="0"/>
              <a:t>.</a:t>
            </a:r>
            <a:endParaRPr lang="en-US" sz="4400" dirty="0"/>
          </a:p>
        </p:txBody>
      </p:sp>
      <p:sp>
        <p:nvSpPr>
          <p:cNvPr id="34" name="TextBox 33"/>
          <p:cNvSpPr txBox="1"/>
          <p:nvPr/>
        </p:nvSpPr>
        <p:spPr>
          <a:xfrm>
            <a:off x="5626422" y="5156876"/>
            <a:ext cx="6254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4</a:t>
            </a:r>
            <a:r>
              <a:rPr lang="en-US" sz="4400" dirty="0" smtClean="0"/>
              <a:t>.</a:t>
            </a:r>
            <a:endParaRPr lang="en-US" sz="4400" dirty="0"/>
          </a:p>
        </p:txBody>
      </p:sp>
      <p:sp>
        <p:nvSpPr>
          <p:cNvPr id="35" name="TextBox 34"/>
          <p:cNvSpPr txBox="1"/>
          <p:nvPr/>
        </p:nvSpPr>
        <p:spPr>
          <a:xfrm>
            <a:off x="7239168" y="5156875"/>
            <a:ext cx="6046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5</a:t>
            </a:r>
            <a:r>
              <a:rPr lang="en-US" sz="4400" dirty="0" smtClean="0"/>
              <a:t>.</a:t>
            </a:r>
            <a:endParaRPr lang="en-US" sz="4400" dirty="0"/>
          </a:p>
        </p:txBody>
      </p:sp>
      <p:sp>
        <p:nvSpPr>
          <p:cNvPr id="36" name="TextBox 35"/>
          <p:cNvSpPr txBox="1"/>
          <p:nvPr/>
        </p:nvSpPr>
        <p:spPr>
          <a:xfrm>
            <a:off x="9516162" y="5156874"/>
            <a:ext cx="6303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6</a:t>
            </a:r>
            <a:r>
              <a:rPr lang="en-US" sz="4400" dirty="0" smtClean="0"/>
              <a:t>.</a:t>
            </a:r>
            <a:endParaRPr lang="en-US" sz="4400" dirty="0"/>
          </a:p>
        </p:txBody>
      </p:sp>
      <p:sp>
        <p:nvSpPr>
          <p:cNvPr id="37" name="TextBox 36"/>
          <p:cNvSpPr txBox="1"/>
          <p:nvPr/>
        </p:nvSpPr>
        <p:spPr>
          <a:xfrm>
            <a:off x="10912184" y="5156873"/>
            <a:ext cx="5757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7</a:t>
            </a:r>
            <a:r>
              <a:rPr lang="en-US" sz="4400" dirty="0" smtClean="0"/>
              <a:t>.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3341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9" grpId="0"/>
      <p:bldP spid="10" grpId="0"/>
      <p:bldP spid="11" grpId="0"/>
      <p:bldP spid="12" grpId="0"/>
      <p:bldP spid="15" grpId="0" animBg="1"/>
      <p:bldP spid="16" grpId="0" animBg="1"/>
      <p:bldP spid="19" grpId="0"/>
      <p:bldP spid="21" grpId="0" animBg="1"/>
      <p:bldP spid="22" grpId="0" animBg="1"/>
      <p:bldP spid="24" grpId="0" animBg="1"/>
      <p:bldP spid="26" grpId="0" animBg="1"/>
      <p:bldP spid="27" grpId="0" animBg="1"/>
      <p:bldP spid="28" grpId="0" animBg="1"/>
      <p:bldP spid="29" grpId="0" animBg="1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8305</TotalTime>
  <Words>1206</Words>
  <Application>Microsoft Macintosh PowerPoint</Application>
  <PresentationFormat>Widescreen</PresentationFormat>
  <Paragraphs>310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Calibri</vt:lpstr>
      <vt:lpstr>Century Schoolbook</vt:lpstr>
      <vt:lpstr>Corbel</vt:lpstr>
      <vt:lpstr>Courier</vt:lpstr>
      <vt:lpstr>Wingdings</vt:lpstr>
      <vt:lpstr>Arial</vt:lpstr>
      <vt:lpstr>Headlines</vt:lpstr>
      <vt:lpstr>Prudential life insurance risk model</vt:lpstr>
      <vt:lpstr>What is the problem?</vt:lpstr>
      <vt:lpstr>Leaderboard</vt:lpstr>
      <vt:lpstr>The Data</vt:lpstr>
      <vt:lpstr>Initial Exploration</vt:lpstr>
      <vt:lpstr>Roadmap</vt:lpstr>
      <vt:lpstr>Baseline model (1/2)</vt:lpstr>
      <vt:lpstr>Baseline model  (2/2)</vt:lpstr>
      <vt:lpstr>PowerPoint Presentation</vt:lpstr>
      <vt:lpstr>MOAR models</vt:lpstr>
      <vt:lpstr>PowerPoint Presentation</vt:lpstr>
      <vt:lpstr>PowerPoint Presentation</vt:lpstr>
      <vt:lpstr>Stay tuned</vt:lpstr>
      <vt:lpstr>Back to my models…</vt:lpstr>
      <vt:lpstr>Auto-sklearn</vt:lpstr>
      <vt:lpstr>Final-ish Results</vt:lpstr>
      <vt:lpstr>Last ditch effort</vt:lpstr>
      <vt:lpstr>PowerPoint Presentation</vt:lpstr>
      <vt:lpstr>Final Results</vt:lpstr>
      <vt:lpstr>Roadmap</vt:lpstr>
      <vt:lpstr>Next steps…</vt:lpstr>
      <vt:lpstr>Prudential life insurance risk model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Prudential life insurance risk model</dc:title>
  <dc:creator>Patrick Kennedy</dc:creator>
  <cp:lastModifiedBy>Patrick Kennedy</cp:lastModifiedBy>
  <cp:revision>79</cp:revision>
  <dcterms:created xsi:type="dcterms:W3CDTF">2016-01-28T20:37:39Z</dcterms:created>
  <dcterms:modified xsi:type="dcterms:W3CDTF">2016-02-11T19:28:50Z</dcterms:modified>
</cp:coreProperties>
</file>